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ntrail One" charset="1" panose="02000000000000000000"/>
      <p:regular r:id="rId17"/>
    </p:embeddedFont>
    <p:embeddedFont>
      <p:font typeface="Racing Sans One" charset="1" panose="02000000000000000000"/>
      <p:regular r:id="rId18"/>
    </p:embeddedFont>
    <p:embeddedFont>
      <p:font typeface="Le Petit Cochon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https://scratch.mit.edu/projects/1108653845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https://scratch.mit.edu/projects/1108653845" TargetMode="External" Type="http://schemas.openxmlformats.org/officeDocument/2006/relationships/hyperlink"/><Relationship Id="rId14" Target="https://scratch.mit.edu/projects/1108653845" TargetMode="External" Type="http://schemas.openxmlformats.org/officeDocument/2006/relationships/hyperlink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17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402" y="0"/>
            <a:ext cx="14192519" cy="9031603"/>
          </a:xfrm>
          <a:custGeom>
            <a:avLst/>
            <a:gdLst/>
            <a:ahLst/>
            <a:cxnLst/>
            <a:rect r="r" b="b" t="t" l="l"/>
            <a:pathLst>
              <a:path h="9031603" w="14192519">
                <a:moveTo>
                  <a:pt x="0" y="0"/>
                </a:moveTo>
                <a:lnTo>
                  <a:pt x="14192519" y="0"/>
                </a:lnTo>
                <a:lnTo>
                  <a:pt x="14192519" y="9031603"/>
                </a:lnTo>
                <a:lnTo>
                  <a:pt x="0" y="903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6587" y="8786637"/>
            <a:ext cx="7408513" cy="1414352"/>
          </a:xfrm>
          <a:custGeom>
            <a:avLst/>
            <a:gdLst/>
            <a:ahLst/>
            <a:cxnLst/>
            <a:rect r="r" b="b" t="t" l="l"/>
            <a:pathLst>
              <a:path h="1414352" w="7408513">
                <a:moveTo>
                  <a:pt x="0" y="0"/>
                </a:moveTo>
                <a:lnTo>
                  <a:pt x="7408513" y="0"/>
                </a:lnTo>
                <a:lnTo>
                  <a:pt x="7408513" y="1414352"/>
                </a:lnTo>
                <a:lnTo>
                  <a:pt x="0" y="1414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6918" y="9031603"/>
            <a:ext cx="2108729" cy="1169386"/>
          </a:xfrm>
          <a:custGeom>
            <a:avLst/>
            <a:gdLst/>
            <a:ahLst/>
            <a:cxnLst/>
            <a:rect r="r" b="b" t="t" l="l"/>
            <a:pathLst>
              <a:path h="1169386" w="2108729">
                <a:moveTo>
                  <a:pt x="0" y="0"/>
                </a:moveTo>
                <a:lnTo>
                  <a:pt x="2108729" y="0"/>
                </a:lnTo>
                <a:lnTo>
                  <a:pt x="2108729" y="1169386"/>
                </a:lnTo>
                <a:lnTo>
                  <a:pt x="0" y="1169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8921" y="3262141"/>
            <a:ext cx="3699079" cy="5048371"/>
          </a:xfrm>
          <a:custGeom>
            <a:avLst/>
            <a:gdLst/>
            <a:ahLst/>
            <a:cxnLst/>
            <a:rect r="r" b="b" t="t" l="l"/>
            <a:pathLst>
              <a:path h="5048371" w="3699079">
                <a:moveTo>
                  <a:pt x="0" y="0"/>
                </a:moveTo>
                <a:lnTo>
                  <a:pt x="3699079" y="0"/>
                </a:lnTo>
                <a:lnTo>
                  <a:pt x="3699079" y="5048370"/>
                </a:lnTo>
                <a:lnTo>
                  <a:pt x="0" y="5048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87038" y="565189"/>
            <a:ext cx="8011246" cy="927022"/>
            <a:chOff x="0" y="0"/>
            <a:chExt cx="2510440" cy="2904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0440" cy="290496"/>
            </a:xfrm>
            <a:custGeom>
              <a:avLst/>
              <a:gdLst/>
              <a:ahLst/>
              <a:cxnLst/>
              <a:rect r="r" b="b" t="t" l="l"/>
              <a:pathLst>
                <a:path h="290496" w="2510440">
                  <a:moveTo>
                    <a:pt x="2307240" y="0"/>
                  </a:moveTo>
                  <a:cubicBezTo>
                    <a:pt x="2419464" y="0"/>
                    <a:pt x="2510440" y="65030"/>
                    <a:pt x="2510440" y="145248"/>
                  </a:cubicBezTo>
                  <a:cubicBezTo>
                    <a:pt x="2510440" y="225466"/>
                    <a:pt x="2419464" y="290496"/>
                    <a:pt x="2307240" y="290496"/>
                  </a:cubicBezTo>
                  <a:lnTo>
                    <a:pt x="203200" y="290496"/>
                  </a:lnTo>
                  <a:cubicBezTo>
                    <a:pt x="90976" y="290496"/>
                    <a:pt x="0" y="225466"/>
                    <a:pt x="0" y="145248"/>
                  </a:cubicBezTo>
                  <a:cubicBezTo>
                    <a:pt x="0" y="650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10440" cy="357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CREATE A GAME IN SCRATCH PROGRAMING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248252"/>
            <a:ext cx="6302143" cy="4600391"/>
          </a:xfrm>
          <a:custGeom>
            <a:avLst/>
            <a:gdLst/>
            <a:ahLst/>
            <a:cxnLst/>
            <a:rect r="r" b="b" t="t" l="l"/>
            <a:pathLst>
              <a:path h="4600391" w="6302143">
                <a:moveTo>
                  <a:pt x="0" y="0"/>
                </a:moveTo>
                <a:lnTo>
                  <a:pt x="6302143" y="0"/>
                </a:lnTo>
                <a:lnTo>
                  <a:pt x="6302143" y="4600391"/>
                </a:lnTo>
                <a:lnTo>
                  <a:pt x="0" y="4600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82295" y="2502606"/>
            <a:ext cx="2594953" cy="759535"/>
            <a:chOff x="0" y="0"/>
            <a:chExt cx="830397" cy="2430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0397" cy="243055"/>
            </a:xfrm>
            <a:custGeom>
              <a:avLst/>
              <a:gdLst/>
              <a:ahLst/>
              <a:cxnLst/>
              <a:rect r="r" b="b" t="t" l="l"/>
              <a:pathLst>
                <a:path h="243055" w="830397">
                  <a:moveTo>
                    <a:pt x="627197" y="0"/>
                  </a:moveTo>
                  <a:cubicBezTo>
                    <a:pt x="739421" y="0"/>
                    <a:pt x="830397" y="54410"/>
                    <a:pt x="830397" y="121527"/>
                  </a:cubicBezTo>
                  <a:cubicBezTo>
                    <a:pt x="830397" y="188645"/>
                    <a:pt x="739421" y="243055"/>
                    <a:pt x="627197" y="243055"/>
                  </a:cubicBezTo>
                  <a:lnTo>
                    <a:pt x="203200" y="243055"/>
                  </a:lnTo>
                  <a:cubicBezTo>
                    <a:pt x="90976" y="243055"/>
                    <a:pt x="0" y="188645"/>
                    <a:pt x="0" y="121527"/>
                  </a:cubicBezTo>
                  <a:cubicBezTo>
                    <a:pt x="0" y="544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30397" cy="290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PRESENTED BY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34856" y="2248252"/>
            <a:ext cx="6302143" cy="4600391"/>
          </a:xfrm>
          <a:custGeom>
            <a:avLst/>
            <a:gdLst/>
            <a:ahLst/>
            <a:cxnLst/>
            <a:rect r="r" b="b" t="t" l="l"/>
            <a:pathLst>
              <a:path h="4600391" w="6302143">
                <a:moveTo>
                  <a:pt x="0" y="0"/>
                </a:moveTo>
                <a:lnTo>
                  <a:pt x="6302143" y="0"/>
                </a:lnTo>
                <a:lnTo>
                  <a:pt x="6302143" y="4600391"/>
                </a:lnTo>
                <a:lnTo>
                  <a:pt x="0" y="4600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96180" y="3400842"/>
            <a:ext cx="2611043" cy="2138307"/>
            <a:chOff x="0" y="0"/>
            <a:chExt cx="687682" cy="5631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7682" cy="563175"/>
            </a:xfrm>
            <a:custGeom>
              <a:avLst/>
              <a:gdLst/>
              <a:ahLst/>
              <a:cxnLst/>
              <a:rect r="r" b="b" t="t" l="l"/>
              <a:pathLst>
                <a:path h="563175" w="687682">
                  <a:moveTo>
                    <a:pt x="59301" y="0"/>
                  </a:moveTo>
                  <a:lnTo>
                    <a:pt x="628381" y="0"/>
                  </a:lnTo>
                  <a:cubicBezTo>
                    <a:pt x="661132" y="0"/>
                    <a:pt x="687682" y="26550"/>
                    <a:pt x="687682" y="59301"/>
                  </a:cubicBezTo>
                  <a:lnTo>
                    <a:pt x="687682" y="503874"/>
                  </a:lnTo>
                  <a:cubicBezTo>
                    <a:pt x="687682" y="536625"/>
                    <a:pt x="661132" y="563175"/>
                    <a:pt x="628381" y="563175"/>
                  </a:cubicBezTo>
                  <a:lnTo>
                    <a:pt x="59301" y="563175"/>
                  </a:lnTo>
                  <a:cubicBezTo>
                    <a:pt x="43574" y="563175"/>
                    <a:pt x="28490" y="556928"/>
                    <a:pt x="17369" y="545807"/>
                  </a:cubicBezTo>
                  <a:cubicBezTo>
                    <a:pt x="6248" y="534685"/>
                    <a:pt x="0" y="519602"/>
                    <a:pt x="0" y="503874"/>
                  </a:cubicBezTo>
                  <a:lnTo>
                    <a:pt x="0" y="59301"/>
                  </a:lnTo>
                  <a:cubicBezTo>
                    <a:pt x="0" y="26550"/>
                    <a:pt x="26550" y="0"/>
                    <a:pt x="593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5E9A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87682" cy="610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63821" y="3400842"/>
            <a:ext cx="2623335" cy="2138307"/>
            <a:chOff x="0" y="0"/>
            <a:chExt cx="690920" cy="5631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0920" cy="563175"/>
            </a:xfrm>
            <a:custGeom>
              <a:avLst/>
              <a:gdLst/>
              <a:ahLst/>
              <a:cxnLst/>
              <a:rect r="r" b="b" t="t" l="l"/>
              <a:pathLst>
                <a:path h="563175" w="690920">
                  <a:moveTo>
                    <a:pt x="59023" y="0"/>
                  </a:moveTo>
                  <a:lnTo>
                    <a:pt x="631896" y="0"/>
                  </a:lnTo>
                  <a:cubicBezTo>
                    <a:pt x="647550" y="0"/>
                    <a:pt x="662563" y="6219"/>
                    <a:pt x="673632" y="17288"/>
                  </a:cubicBezTo>
                  <a:cubicBezTo>
                    <a:pt x="684701" y="28357"/>
                    <a:pt x="690920" y="43369"/>
                    <a:pt x="690920" y="59023"/>
                  </a:cubicBezTo>
                  <a:lnTo>
                    <a:pt x="690920" y="504152"/>
                  </a:lnTo>
                  <a:cubicBezTo>
                    <a:pt x="690920" y="536750"/>
                    <a:pt x="664494" y="563175"/>
                    <a:pt x="631896" y="563175"/>
                  </a:cubicBezTo>
                  <a:lnTo>
                    <a:pt x="59023" y="563175"/>
                  </a:lnTo>
                  <a:cubicBezTo>
                    <a:pt x="43369" y="563175"/>
                    <a:pt x="28357" y="556957"/>
                    <a:pt x="17288" y="545888"/>
                  </a:cubicBezTo>
                  <a:cubicBezTo>
                    <a:pt x="6219" y="534819"/>
                    <a:pt x="0" y="519806"/>
                    <a:pt x="0" y="504152"/>
                  </a:cubicBezTo>
                  <a:lnTo>
                    <a:pt x="0" y="59023"/>
                  </a:lnTo>
                  <a:cubicBezTo>
                    <a:pt x="0" y="43369"/>
                    <a:pt x="6219" y="28357"/>
                    <a:pt x="17288" y="17288"/>
                  </a:cubicBezTo>
                  <a:cubicBezTo>
                    <a:pt x="28357" y="6219"/>
                    <a:pt x="43369" y="0"/>
                    <a:pt x="590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5E9A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90920" cy="610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88451" y="2502606"/>
            <a:ext cx="2433135" cy="759535"/>
            <a:chOff x="0" y="0"/>
            <a:chExt cx="778615" cy="2430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8615" cy="243055"/>
            </a:xfrm>
            <a:custGeom>
              <a:avLst/>
              <a:gdLst/>
              <a:ahLst/>
              <a:cxnLst/>
              <a:rect r="r" b="b" t="t" l="l"/>
              <a:pathLst>
                <a:path h="243055" w="778615">
                  <a:moveTo>
                    <a:pt x="575415" y="0"/>
                  </a:moveTo>
                  <a:cubicBezTo>
                    <a:pt x="687639" y="0"/>
                    <a:pt x="778615" y="54410"/>
                    <a:pt x="778615" y="121527"/>
                  </a:cubicBezTo>
                  <a:cubicBezTo>
                    <a:pt x="778615" y="188645"/>
                    <a:pt x="687639" y="243055"/>
                    <a:pt x="575415" y="243055"/>
                  </a:cubicBezTo>
                  <a:lnTo>
                    <a:pt x="203200" y="243055"/>
                  </a:lnTo>
                  <a:cubicBezTo>
                    <a:pt x="90976" y="243055"/>
                    <a:pt x="0" y="188645"/>
                    <a:pt x="0" y="121527"/>
                  </a:cubicBezTo>
                  <a:cubicBezTo>
                    <a:pt x="0" y="544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78615" cy="290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SUBMITTED TO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50104" y="3479294"/>
            <a:ext cx="3940999" cy="1860904"/>
            <a:chOff x="0" y="0"/>
            <a:chExt cx="1037959" cy="4901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37959" cy="490115"/>
            </a:xfrm>
            <a:custGeom>
              <a:avLst/>
              <a:gdLst/>
              <a:ahLst/>
              <a:cxnLst/>
              <a:rect r="r" b="b" t="t" l="l"/>
              <a:pathLst>
                <a:path h="490115" w="1037959">
                  <a:moveTo>
                    <a:pt x="76614" y="0"/>
                  </a:moveTo>
                  <a:lnTo>
                    <a:pt x="961345" y="0"/>
                  </a:lnTo>
                  <a:cubicBezTo>
                    <a:pt x="981664" y="0"/>
                    <a:pt x="1001151" y="8072"/>
                    <a:pt x="1015519" y="22440"/>
                  </a:cubicBezTo>
                  <a:cubicBezTo>
                    <a:pt x="1029887" y="36808"/>
                    <a:pt x="1037959" y="56295"/>
                    <a:pt x="1037959" y="76614"/>
                  </a:cubicBezTo>
                  <a:lnTo>
                    <a:pt x="1037959" y="413501"/>
                  </a:lnTo>
                  <a:cubicBezTo>
                    <a:pt x="1037959" y="455814"/>
                    <a:pt x="1003657" y="490115"/>
                    <a:pt x="961345" y="490115"/>
                  </a:cubicBezTo>
                  <a:lnTo>
                    <a:pt x="76614" y="490115"/>
                  </a:lnTo>
                  <a:cubicBezTo>
                    <a:pt x="34301" y="490115"/>
                    <a:pt x="0" y="455814"/>
                    <a:pt x="0" y="413501"/>
                  </a:cubicBezTo>
                  <a:lnTo>
                    <a:pt x="0" y="76614"/>
                  </a:lnTo>
                  <a:cubicBezTo>
                    <a:pt x="0" y="34301"/>
                    <a:pt x="34301" y="0"/>
                    <a:pt x="766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5E9A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037959" cy="537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007222" y="5971261"/>
            <a:ext cx="447875" cy="44787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C2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8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56112" y="3445054"/>
            <a:ext cx="2551110" cy="334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GRANTHA SAHA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ID:2305010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SESSION:2023-24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DEPT:DATA SCIENCE &amp; 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ENGINEERING</a:t>
            </a:r>
          </a:p>
          <a:p>
            <a:pPr algn="l">
              <a:lnSpc>
                <a:spcPts val="3318"/>
              </a:lnSpc>
            </a:pPr>
          </a:p>
          <a:p>
            <a:pPr algn="ctr">
              <a:lnSpc>
                <a:spcPts val="3318"/>
              </a:lnSpc>
            </a:pPr>
          </a:p>
          <a:p>
            <a:pPr algn="ctr">
              <a:lnSpc>
                <a:spcPts val="3318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4436046" y="3445054"/>
            <a:ext cx="2551110" cy="334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RAKIB HASAN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ID:2305015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SESSION:2023-24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DEPT:DATA SCIENCE &amp; </a:t>
            </a:r>
          </a:p>
          <a:p>
            <a:pPr algn="l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ENGINEERING</a:t>
            </a:r>
          </a:p>
          <a:p>
            <a:pPr algn="l">
              <a:lnSpc>
                <a:spcPts val="3318"/>
              </a:lnSpc>
            </a:pPr>
          </a:p>
          <a:p>
            <a:pPr algn="ctr">
              <a:lnSpc>
                <a:spcPts val="3318"/>
              </a:lnSpc>
            </a:pPr>
          </a:p>
          <a:p>
            <a:pPr algn="ctr">
              <a:lnSpc>
                <a:spcPts val="3318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041816" y="3554025"/>
            <a:ext cx="3557573" cy="166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TANJIM TAHARAT AURPA</a:t>
            </a:r>
          </a:p>
          <a:p>
            <a:pPr algn="just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LECTURER-</a:t>
            </a:r>
          </a:p>
          <a:p>
            <a:pPr algn="just"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DEPARTMENT OF </a:t>
            </a:r>
          </a:p>
          <a:p>
            <a:pPr algn="l"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DATA SCIENCE AND ENGINEERING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693117" y="5971261"/>
            <a:ext cx="447875" cy="44787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C2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8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93180" y="501631"/>
            <a:ext cx="12921708" cy="8585868"/>
            <a:chOff x="0" y="0"/>
            <a:chExt cx="2168231" cy="14406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8231" cy="1440687"/>
            </a:xfrm>
            <a:custGeom>
              <a:avLst/>
              <a:gdLst/>
              <a:ahLst/>
              <a:cxnLst/>
              <a:rect r="r" b="b" t="t" l="l"/>
              <a:pathLst>
                <a:path h="1440687" w="2168231">
                  <a:moveTo>
                    <a:pt x="47608" y="0"/>
                  </a:moveTo>
                  <a:lnTo>
                    <a:pt x="2120622" y="0"/>
                  </a:lnTo>
                  <a:cubicBezTo>
                    <a:pt x="2146916" y="0"/>
                    <a:pt x="2168231" y="21315"/>
                    <a:pt x="2168231" y="47608"/>
                  </a:cubicBezTo>
                  <a:lnTo>
                    <a:pt x="2168231" y="1393079"/>
                  </a:lnTo>
                  <a:cubicBezTo>
                    <a:pt x="2168231" y="1405706"/>
                    <a:pt x="2163215" y="1417815"/>
                    <a:pt x="2154287" y="1426743"/>
                  </a:cubicBezTo>
                  <a:cubicBezTo>
                    <a:pt x="2145358" y="1435672"/>
                    <a:pt x="2133249" y="1440687"/>
                    <a:pt x="2120622" y="1440687"/>
                  </a:cubicBezTo>
                  <a:lnTo>
                    <a:pt x="47608" y="1440687"/>
                  </a:lnTo>
                  <a:cubicBezTo>
                    <a:pt x="21315" y="1440687"/>
                    <a:pt x="0" y="1419373"/>
                    <a:pt x="0" y="1393079"/>
                  </a:cubicBezTo>
                  <a:lnTo>
                    <a:pt x="0" y="47608"/>
                  </a:lnTo>
                  <a:cubicBezTo>
                    <a:pt x="0" y="21315"/>
                    <a:pt x="21315" y="0"/>
                    <a:pt x="47608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168231" cy="1497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48066" y="701660"/>
            <a:ext cx="4269630" cy="1081649"/>
            <a:chOff x="0" y="0"/>
            <a:chExt cx="1664964" cy="4217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64964" cy="421795"/>
            </a:xfrm>
            <a:custGeom>
              <a:avLst/>
              <a:gdLst/>
              <a:ahLst/>
              <a:cxnLst/>
              <a:rect r="r" b="b" t="t" l="l"/>
              <a:pathLst>
                <a:path h="421795" w="1664964">
                  <a:moveTo>
                    <a:pt x="1461764" y="0"/>
                  </a:moveTo>
                  <a:cubicBezTo>
                    <a:pt x="1573989" y="0"/>
                    <a:pt x="1664964" y="94422"/>
                    <a:pt x="1664964" y="210897"/>
                  </a:cubicBezTo>
                  <a:cubicBezTo>
                    <a:pt x="1664964" y="327373"/>
                    <a:pt x="1573989" y="421795"/>
                    <a:pt x="1461764" y="421795"/>
                  </a:cubicBezTo>
                  <a:lnTo>
                    <a:pt x="203200" y="421795"/>
                  </a:lnTo>
                  <a:cubicBezTo>
                    <a:pt x="90976" y="421795"/>
                    <a:pt x="0" y="327373"/>
                    <a:pt x="0" y="210897"/>
                  </a:cubicBezTo>
                  <a:cubicBezTo>
                    <a:pt x="0" y="944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664964" cy="507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SPECIAL THANKS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696434" y="7165596"/>
            <a:ext cx="7315200" cy="3843805"/>
          </a:xfrm>
          <a:custGeom>
            <a:avLst/>
            <a:gdLst/>
            <a:ahLst/>
            <a:cxnLst/>
            <a:rect r="r" b="b" t="t" l="l"/>
            <a:pathLst>
              <a:path h="3843805" w="7315200">
                <a:moveTo>
                  <a:pt x="0" y="0"/>
                </a:moveTo>
                <a:lnTo>
                  <a:pt x="7315200" y="0"/>
                </a:lnTo>
                <a:lnTo>
                  <a:pt x="7315200" y="3843806"/>
                </a:lnTo>
                <a:lnTo>
                  <a:pt x="0" y="38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70775" y="1242485"/>
            <a:ext cx="3754755" cy="4114800"/>
          </a:xfrm>
          <a:custGeom>
            <a:avLst/>
            <a:gdLst/>
            <a:ahLst/>
            <a:cxnLst/>
            <a:rect r="r" b="b" t="t" l="l"/>
            <a:pathLst>
              <a:path h="4114800" w="3754755">
                <a:moveTo>
                  <a:pt x="0" y="0"/>
                </a:moveTo>
                <a:lnTo>
                  <a:pt x="3754755" y="0"/>
                </a:lnTo>
                <a:lnTo>
                  <a:pt x="37547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95680">
            <a:off x="9587609" y="2183269"/>
            <a:ext cx="4326476" cy="2180853"/>
          </a:xfrm>
          <a:custGeom>
            <a:avLst/>
            <a:gdLst/>
            <a:ahLst/>
            <a:cxnLst/>
            <a:rect r="r" b="b" t="t" l="l"/>
            <a:pathLst>
              <a:path h="2180853" w="4326476">
                <a:moveTo>
                  <a:pt x="0" y="0"/>
                </a:moveTo>
                <a:lnTo>
                  <a:pt x="4326476" y="0"/>
                </a:lnTo>
                <a:lnTo>
                  <a:pt x="4326476" y="2180853"/>
                </a:lnTo>
                <a:lnTo>
                  <a:pt x="0" y="2180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65" r="0" b="-7480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87108">
            <a:off x="7096484" y="4250297"/>
            <a:ext cx="7349245" cy="2498779"/>
          </a:xfrm>
          <a:custGeom>
            <a:avLst/>
            <a:gdLst/>
            <a:ahLst/>
            <a:cxnLst/>
            <a:rect r="r" b="b" t="t" l="l"/>
            <a:pathLst>
              <a:path h="2498779" w="7349245">
                <a:moveTo>
                  <a:pt x="0" y="0"/>
                </a:moveTo>
                <a:lnTo>
                  <a:pt x="7349244" y="0"/>
                </a:lnTo>
                <a:lnTo>
                  <a:pt x="7349244" y="2498779"/>
                </a:lnTo>
                <a:lnTo>
                  <a:pt x="0" y="2498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9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12177">
            <a:off x="9669543" y="2533960"/>
            <a:ext cx="3798283" cy="144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4"/>
              </a:lnSpc>
              <a:spcBef>
                <a:spcPct val="0"/>
              </a:spcBef>
            </a:pPr>
            <a:r>
              <a:rPr lang="en-US" sz="4153">
                <a:solidFill>
                  <a:srgbClr val="545454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TANJIM TAHARAT AURPA MISS</a:t>
            </a:r>
          </a:p>
        </p:txBody>
      </p:sp>
      <p:sp>
        <p:nvSpPr>
          <p:cNvPr name="TextBox 15" id="15"/>
          <p:cNvSpPr txBox="true"/>
          <p:nvPr/>
        </p:nvSpPr>
        <p:spPr>
          <a:xfrm rot="-800377">
            <a:off x="7092150" y="4985452"/>
            <a:ext cx="7338134" cy="135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545454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FOR INTRODUCING US TO SCRATCH PROGRAMING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6118" y="752805"/>
            <a:ext cx="11219598" cy="9261269"/>
          </a:xfrm>
          <a:custGeom>
            <a:avLst/>
            <a:gdLst/>
            <a:ahLst/>
            <a:cxnLst/>
            <a:rect r="r" b="b" t="t" l="l"/>
            <a:pathLst>
              <a:path h="9261269" w="11219598">
                <a:moveTo>
                  <a:pt x="0" y="0"/>
                </a:moveTo>
                <a:lnTo>
                  <a:pt x="11219599" y="0"/>
                </a:lnTo>
                <a:lnTo>
                  <a:pt x="11219599" y="9261268"/>
                </a:lnTo>
                <a:lnTo>
                  <a:pt x="0" y="9261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57593" y="5383439"/>
            <a:ext cx="2372814" cy="1427598"/>
            <a:chOff x="0" y="0"/>
            <a:chExt cx="67547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5478" cy="406400"/>
            </a:xfrm>
            <a:custGeom>
              <a:avLst/>
              <a:gdLst/>
              <a:ahLst/>
              <a:cxnLst/>
              <a:rect r="r" b="b" t="t" l="l"/>
              <a:pathLst>
                <a:path h="406400" w="675478">
                  <a:moveTo>
                    <a:pt x="472278" y="0"/>
                  </a:moveTo>
                  <a:cubicBezTo>
                    <a:pt x="584502" y="0"/>
                    <a:pt x="675478" y="90976"/>
                    <a:pt x="675478" y="203200"/>
                  </a:cubicBezTo>
                  <a:cubicBezTo>
                    <a:pt x="675478" y="315424"/>
                    <a:pt x="584502" y="406400"/>
                    <a:pt x="472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675478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39"/>
                </a:lnSpc>
              </a:pPr>
              <a:r>
                <a:rPr lang="en-US" sz="60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END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26817" y="2158891"/>
            <a:ext cx="9234367" cy="258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4"/>
              </a:lnSpc>
            </a:pPr>
            <a:r>
              <a:rPr lang="en-US" sz="10157">
                <a:solidFill>
                  <a:srgbClr val="D9F30A"/>
                </a:solidFill>
                <a:latin typeface="Contrail One"/>
                <a:ea typeface="Contrail One"/>
                <a:cs typeface="Contrail One"/>
                <a:sym typeface="Contrail One"/>
              </a:rPr>
              <a:t>ADVANCE THANKS FOR PLAYING!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6951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9" y="0"/>
                </a:lnTo>
                <a:lnTo>
                  <a:pt x="93510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1432" y="408002"/>
            <a:ext cx="15098689" cy="9470996"/>
          </a:xfrm>
          <a:custGeom>
            <a:avLst/>
            <a:gdLst/>
            <a:ahLst/>
            <a:cxnLst/>
            <a:rect r="r" b="b" t="t" l="l"/>
            <a:pathLst>
              <a:path h="9470996" w="15098689">
                <a:moveTo>
                  <a:pt x="0" y="0"/>
                </a:moveTo>
                <a:lnTo>
                  <a:pt x="15098689" y="0"/>
                </a:lnTo>
                <a:lnTo>
                  <a:pt x="15098689" y="9470996"/>
                </a:lnTo>
                <a:lnTo>
                  <a:pt x="0" y="947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40995" y="5785653"/>
            <a:ext cx="5619563" cy="1296893"/>
            <a:chOff x="0" y="0"/>
            <a:chExt cx="176097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0971" cy="406400"/>
            </a:xfrm>
            <a:custGeom>
              <a:avLst/>
              <a:gdLst/>
              <a:ahLst/>
              <a:cxnLst/>
              <a:rect r="r" b="b" t="t" l="l"/>
              <a:pathLst>
                <a:path h="406400" w="1760971">
                  <a:moveTo>
                    <a:pt x="1557771" y="0"/>
                  </a:moveTo>
                  <a:cubicBezTo>
                    <a:pt x="1669995" y="0"/>
                    <a:pt x="1760971" y="90976"/>
                    <a:pt x="1760971" y="203200"/>
                  </a:cubicBezTo>
                  <a:cubicBezTo>
                    <a:pt x="1760971" y="315424"/>
                    <a:pt x="1669995" y="406400"/>
                    <a:pt x="155777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760971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GRANTHA SAHA &amp; RAKIB HASAN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268111" y="3119052"/>
            <a:ext cx="4777995" cy="56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4374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GAME IN SCRATCH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77959" y="2773530"/>
            <a:ext cx="2767966" cy="1032935"/>
            <a:chOff x="0" y="0"/>
            <a:chExt cx="1089035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9034" cy="406400"/>
            </a:xfrm>
            <a:custGeom>
              <a:avLst/>
              <a:gdLst/>
              <a:ahLst/>
              <a:cxnLst/>
              <a:rect r="r" b="b" t="t" l="l"/>
              <a:pathLst>
                <a:path h="406400" w="1089034">
                  <a:moveTo>
                    <a:pt x="885834" y="0"/>
                  </a:moveTo>
                  <a:cubicBezTo>
                    <a:pt x="998059" y="0"/>
                    <a:pt x="1089034" y="90976"/>
                    <a:pt x="1089034" y="203200"/>
                  </a:cubicBezTo>
                  <a:cubicBezTo>
                    <a:pt x="1089034" y="315424"/>
                    <a:pt x="998059" y="406400"/>
                    <a:pt x="885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AD1FA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8903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TITLE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21905" y="4376484"/>
            <a:ext cx="2680074" cy="1000135"/>
            <a:chOff x="0" y="0"/>
            <a:chExt cx="1089035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9034" cy="406400"/>
            </a:xfrm>
            <a:custGeom>
              <a:avLst/>
              <a:gdLst/>
              <a:ahLst/>
              <a:cxnLst/>
              <a:rect r="r" b="b" t="t" l="l"/>
              <a:pathLst>
                <a:path h="406400" w="1089034">
                  <a:moveTo>
                    <a:pt x="885834" y="0"/>
                  </a:moveTo>
                  <a:cubicBezTo>
                    <a:pt x="998059" y="0"/>
                    <a:pt x="1089034" y="90976"/>
                    <a:pt x="1089034" y="203200"/>
                  </a:cubicBezTo>
                  <a:cubicBezTo>
                    <a:pt x="1089034" y="315424"/>
                    <a:pt x="998059" y="406400"/>
                    <a:pt x="885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AD1FA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8903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SUBTITLE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68111" y="4062701"/>
            <a:ext cx="5344365" cy="172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1"/>
              </a:lnSpc>
            </a:pPr>
            <a:r>
              <a:rPr lang="en-US" sz="4542">
                <a:solidFill>
                  <a:srgbClr val="FFFFFF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A FUN AND INTERACTIVE GAME CREATED BY - -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7959" y="6996821"/>
            <a:ext cx="857247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u="sng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  <a:hlinkClick r:id="rId6" tooltip="https://scratch.mit.edu/projects/1108653845"/>
              </a:rPr>
              <a:t>BRICKS 'N' BALL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1853" y="3317387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7" y="0"/>
                </a:lnTo>
                <a:lnTo>
                  <a:pt x="102098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8019" y="624545"/>
            <a:ext cx="15183859" cy="9662455"/>
          </a:xfrm>
          <a:custGeom>
            <a:avLst/>
            <a:gdLst/>
            <a:ahLst/>
            <a:cxnLst/>
            <a:rect r="r" b="b" t="t" l="l"/>
            <a:pathLst>
              <a:path h="9662455" w="15183859">
                <a:moveTo>
                  <a:pt x="0" y="0"/>
                </a:moveTo>
                <a:lnTo>
                  <a:pt x="15183859" y="0"/>
                </a:lnTo>
                <a:lnTo>
                  <a:pt x="15183859" y="9662455"/>
                </a:lnTo>
                <a:lnTo>
                  <a:pt x="0" y="9662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74892" y="1028700"/>
            <a:ext cx="3738216" cy="1105893"/>
            <a:chOff x="0" y="0"/>
            <a:chExt cx="137374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73742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73742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INTRODUCTION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88087" y="5696120"/>
            <a:ext cx="5503704" cy="3452323"/>
          </a:xfrm>
          <a:custGeom>
            <a:avLst/>
            <a:gdLst/>
            <a:ahLst/>
            <a:cxnLst/>
            <a:rect r="r" b="b" t="t" l="l"/>
            <a:pathLst>
              <a:path h="3452323" w="5503704">
                <a:moveTo>
                  <a:pt x="0" y="0"/>
                </a:moveTo>
                <a:lnTo>
                  <a:pt x="5503704" y="0"/>
                </a:lnTo>
                <a:lnTo>
                  <a:pt x="5503704" y="3452323"/>
                </a:lnTo>
                <a:lnTo>
                  <a:pt x="0" y="3452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09618" y="5936468"/>
            <a:ext cx="3700229" cy="2762838"/>
          </a:xfrm>
          <a:custGeom>
            <a:avLst/>
            <a:gdLst/>
            <a:ahLst/>
            <a:cxnLst/>
            <a:rect r="r" b="b" t="t" l="l"/>
            <a:pathLst>
              <a:path h="2762838" w="3700229">
                <a:moveTo>
                  <a:pt x="0" y="0"/>
                </a:moveTo>
                <a:lnTo>
                  <a:pt x="3700230" y="0"/>
                </a:lnTo>
                <a:lnTo>
                  <a:pt x="3700230" y="2762838"/>
                </a:lnTo>
                <a:lnTo>
                  <a:pt x="0" y="2762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85D98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40162" y="1840454"/>
            <a:ext cx="9500237" cy="389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8"/>
              </a:lnSpc>
            </a:pPr>
            <a:r>
              <a:rPr lang="en-US" sz="3491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CONTENT:</a:t>
            </a:r>
          </a:p>
          <a:p>
            <a:pPr algn="just" marL="581168" indent="-290584" lvl="1">
              <a:lnSpc>
                <a:spcPts val="3768"/>
              </a:lnSpc>
              <a:buAutoNum type="arabicPeriod" startAt="1"/>
            </a:pPr>
            <a:r>
              <a:rPr lang="en-US" sz="2691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What is the Brick and Ball Game?</a:t>
            </a:r>
          </a:p>
          <a:p>
            <a:pPr algn="just" marL="1162337" indent="-387446" lvl="2">
              <a:lnSpc>
                <a:spcPts val="3768"/>
              </a:lnSpc>
              <a:buFont typeface="Arial"/>
              <a:buChar char="⚬"/>
            </a:pPr>
            <a:r>
              <a:rPr lang="en-US" sz="269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 simple arcade game where players control a paddle to bounce a ball and break bricks.</a:t>
            </a:r>
          </a:p>
          <a:p>
            <a:pPr algn="just" marL="581168" indent="-290584" lvl="1">
              <a:lnSpc>
                <a:spcPts val="3768"/>
              </a:lnSpc>
              <a:buAutoNum type="arabicPeriod" startAt="1"/>
            </a:pPr>
            <a:r>
              <a:rPr lang="en-US" sz="2691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Why Did I Create This Game?</a:t>
            </a:r>
          </a:p>
          <a:p>
            <a:pPr algn="just" marL="1162337" indent="-387446" lvl="2">
              <a:lnSpc>
                <a:spcPts val="3768"/>
              </a:lnSpc>
              <a:buFont typeface="Arial"/>
              <a:buChar char="⚬"/>
            </a:pPr>
            <a:r>
              <a:rPr lang="en-US" sz="269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To learn Scratch programming.</a:t>
            </a:r>
          </a:p>
          <a:p>
            <a:pPr algn="just" marL="1162337" indent="-387446" lvl="2">
              <a:lnSpc>
                <a:spcPts val="3768"/>
              </a:lnSpc>
              <a:buFont typeface="Arial"/>
              <a:buChar char="⚬"/>
            </a:pPr>
            <a:r>
              <a:rPr lang="en-US" sz="269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To apply coding concepts in a creative way.</a:t>
            </a:r>
          </a:p>
          <a:p>
            <a:pPr algn="r">
              <a:lnSpc>
                <a:spcPts val="348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40162" y="5373731"/>
            <a:ext cx="3597956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sz="3489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VISUALS OF THE GAME: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359733" y="6649650"/>
            <a:ext cx="431196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676812" y="7298837"/>
            <a:ext cx="3994889" cy="19050"/>
          </a:xfrm>
          <a:prstGeom prst="line">
            <a:avLst/>
          </a:prstGeom>
          <a:ln cap="flat" w="95250">
            <a:solidFill>
              <a:srgbClr val="FAFFF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8359733" y="8460887"/>
            <a:ext cx="395923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671700" y="8059162"/>
            <a:ext cx="2789752" cy="825305"/>
            <a:chOff x="0" y="0"/>
            <a:chExt cx="137374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73742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PADDLE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5574" y="7051375"/>
            <a:ext cx="2715878" cy="803450"/>
            <a:chOff x="0" y="0"/>
            <a:chExt cx="137374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7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73742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BALL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45574" y="6247925"/>
            <a:ext cx="2715878" cy="803450"/>
            <a:chOff x="0" y="0"/>
            <a:chExt cx="1373742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3742" cy="406400"/>
            </a:xfrm>
            <a:custGeom>
              <a:avLst/>
              <a:gdLst/>
              <a:ahLst/>
              <a:cxnLst/>
              <a:rect r="r" b="b" t="t" l="l"/>
              <a:pathLst>
                <a:path h="406400" w="1373742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BRICKS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3920" y="0"/>
            <a:ext cx="15540161" cy="9889193"/>
          </a:xfrm>
          <a:custGeom>
            <a:avLst/>
            <a:gdLst/>
            <a:ahLst/>
            <a:cxnLst/>
            <a:rect r="r" b="b" t="t" l="l"/>
            <a:pathLst>
              <a:path h="9889193" w="15540161">
                <a:moveTo>
                  <a:pt x="0" y="0"/>
                </a:moveTo>
                <a:lnTo>
                  <a:pt x="15540160" y="0"/>
                </a:lnTo>
                <a:lnTo>
                  <a:pt x="15540160" y="9889193"/>
                </a:lnTo>
                <a:lnTo>
                  <a:pt x="0" y="988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68511" y="451378"/>
            <a:ext cx="5216190" cy="1223305"/>
            <a:chOff x="0" y="0"/>
            <a:chExt cx="173289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96" cy="406400"/>
            </a:xfrm>
            <a:custGeom>
              <a:avLst/>
              <a:gdLst/>
              <a:ahLst/>
              <a:cxnLst/>
              <a:rect r="r" b="b" t="t" l="l"/>
              <a:pathLst>
                <a:path h="406400" w="1732896">
                  <a:moveTo>
                    <a:pt x="1529696" y="0"/>
                  </a:moveTo>
                  <a:cubicBezTo>
                    <a:pt x="1641920" y="0"/>
                    <a:pt x="1732896" y="90976"/>
                    <a:pt x="1732896" y="203200"/>
                  </a:cubicBezTo>
                  <a:cubicBezTo>
                    <a:pt x="1732896" y="315424"/>
                    <a:pt x="1641920" y="406400"/>
                    <a:pt x="15296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73289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FEATURES OF THE GAME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51642" y="5803904"/>
            <a:ext cx="3031858" cy="2205117"/>
          </a:xfrm>
          <a:custGeom>
            <a:avLst/>
            <a:gdLst/>
            <a:ahLst/>
            <a:cxnLst/>
            <a:rect r="r" b="b" t="t" l="l"/>
            <a:pathLst>
              <a:path h="2205117" w="3031858">
                <a:moveTo>
                  <a:pt x="0" y="0"/>
                </a:moveTo>
                <a:lnTo>
                  <a:pt x="3031858" y="0"/>
                </a:lnTo>
                <a:lnTo>
                  <a:pt x="3031858" y="2205117"/>
                </a:lnTo>
                <a:lnTo>
                  <a:pt x="0" y="2205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6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44872" y="5803904"/>
            <a:ext cx="3022782" cy="2257893"/>
          </a:xfrm>
          <a:custGeom>
            <a:avLst/>
            <a:gdLst/>
            <a:ahLst/>
            <a:cxnLst/>
            <a:rect r="r" b="b" t="t" l="l"/>
            <a:pathLst>
              <a:path h="2257893" w="3022782">
                <a:moveTo>
                  <a:pt x="0" y="0"/>
                </a:moveTo>
                <a:lnTo>
                  <a:pt x="3022782" y="0"/>
                </a:lnTo>
                <a:lnTo>
                  <a:pt x="3022782" y="2257893"/>
                </a:lnTo>
                <a:lnTo>
                  <a:pt x="0" y="2257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6494" y="5803904"/>
            <a:ext cx="2941341" cy="2205117"/>
          </a:xfrm>
          <a:custGeom>
            <a:avLst/>
            <a:gdLst/>
            <a:ahLst/>
            <a:cxnLst/>
            <a:rect r="r" b="b" t="t" l="l"/>
            <a:pathLst>
              <a:path h="2205117" w="2941341">
                <a:moveTo>
                  <a:pt x="0" y="0"/>
                </a:moveTo>
                <a:lnTo>
                  <a:pt x="2941341" y="0"/>
                </a:lnTo>
                <a:lnTo>
                  <a:pt x="2941341" y="2205117"/>
                </a:lnTo>
                <a:lnTo>
                  <a:pt x="0" y="2205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08778" y="1617533"/>
            <a:ext cx="13335656" cy="420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8"/>
              </a:lnSpc>
            </a:pPr>
            <a:r>
              <a:rPr lang="en-US" sz="3320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CONTENT:</a:t>
            </a:r>
          </a:p>
          <a:p>
            <a:pPr algn="just" marL="543461" indent="-27173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User Interaction:</a:t>
            </a:r>
            <a:r>
              <a:rPr lang="en-US" sz="25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 The paddle is controlled using mouse.</a:t>
            </a:r>
          </a:p>
          <a:p>
            <a:pPr algn="just" marL="543461" indent="-27173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Gameplay Mechanics:</a:t>
            </a:r>
          </a:p>
          <a:p>
            <a:pPr algn="just" marL="1086922" indent="-362307" lvl="2">
              <a:lnSpc>
                <a:spcPts val="3524"/>
              </a:lnSpc>
              <a:buFont typeface="Arial"/>
              <a:buChar char="⚬"/>
            </a:pPr>
            <a:r>
              <a:rPr lang="en-US" sz="25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The ball bounces off walls, bricks, and the paddle.</a:t>
            </a:r>
          </a:p>
          <a:p>
            <a:pPr algn="just" marL="1086922" indent="-362307" lvl="2">
              <a:lnSpc>
                <a:spcPts val="3524"/>
              </a:lnSpc>
              <a:buFont typeface="Arial"/>
              <a:buChar char="⚬"/>
            </a:pPr>
            <a:r>
              <a:rPr lang="en-US" sz="25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Bricks break upon collision with the ball.</a:t>
            </a:r>
          </a:p>
          <a:p>
            <a:pPr algn="just" marL="1086922" indent="-362307" lvl="2">
              <a:lnSpc>
                <a:spcPts val="3524"/>
              </a:lnSpc>
              <a:buFont typeface="Arial"/>
              <a:buChar char="⚬"/>
            </a:pPr>
            <a:r>
              <a:rPr lang="en-US" sz="25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Players score points as bricks break.</a:t>
            </a:r>
          </a:p>
          <a:p>
            <a:pPr algn="just" marL="543461" indent="-271730" lvl="1">
              <a:lnSpc>
                <a:spcPts val="3524"/>
              </a:lnSpc>
              <a:buFont typeface="Arial"/>
              <a:buChar char="•"/>
            </a:pPr>
            <a:r>
              <a:rPr lang="en-US" sz="251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Game Over Scenarios:</a:t>
            </a:r>
          </a:p>
          <a:p>
            <a:pPr algn="just" marL="1086922" indent="-362307" lvl="2">
              <a:lnSpc>
                <a:spcPts val="3524"/>
              </a:lnSpc>
              <a:buFont typeface="Arial"/>
              <a:buChar char="⚬"/>
            </a:pPr>
            <a:r>
              <a:rPr lang="en-US" sz="25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Ball falls below the paddle or all bricks are destroyed.</a:t>
            </a:r>
          </a:p>
          <a:p>
            <a:pPr algn="just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Visuals OF EACH POSTION: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778092" y="5803904"/>
            <a:ext cx="2952127" cy="2205117"/>
          </a:xfrm>
          <a:custGeom>
            <a:avLst/>
            <a:gdLst/>
            <a:ahLst/>
            <a:cxnLst/>
            <a:rect r="r" b="b" t="t" l="l"/>
            <a:pathLst>
              <a:path h="2205117" w="2952127">
                <a:moveTo>
                  <a:pt x="0" y="0"/>
                </a:moveTo>
                <a:lnTo>
                  <a:pt x="2952127" y="0"/>
                </a:lnTo>
                <a:lnTo>
                  <a:pt x="2952127" y="2205117"/>
                </a:lnTo>
                <a:lnTo>
                  <a:pt x="0" y="22051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019630" y="8058015"/>
            <a:ext cx="3739493" cy="683594"/>
            <a:chOff x="0" y="0"/>
            <a:chExt cx="1467042" cy="2681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67042" cy="268181"/>
            </a:xfrm>
            <a:custGeom>
              <a:avLst/>
              <a:gdLst/>
              <a:ahLst/>
              <a:cxnLst/>
              <a:rect r="r" b="b" t="t" l="l"/>
              <a:pathLst>
                <a:path h="268181" w="1467042">
                  <a:moveTo>
                    <a:pt x="1263842" y="0"/>
                  </a:moveTo>
                  <a:cubicBezTo>
                    <a:pt x="1376066" y="0"/>
                    <a:pt x="1467042" y="60034"/>
                    <a:pt x="1467042" y="134091"/>
                  </a:cubicBezTo>
                  <a:cubicBezTo>
                    <a:pt x="1467042" y="208147"/>
                    <a:pt x="1376066" y="268181"/>
                    <a:pt x="1263842" y="268181"/>
                  </a:cubicBezTo>
                  <a:lnTo>
                    <a:pt x="203200" y="268181"/>
                  </a:lnTo>
                  <a:cubicBezTo>
                    <a:pt x="90976" y="268181"/>
                    <a:pt x="0" y="208147"/>
                    <a:pt x="0" y="134091"/>
                  </a:cubicBezTo>
                  <a:cubicBezTo>
                    <a:pt x="0" y="600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67042" cy="31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BALL FALLS BELOW THE PADDLE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66340" y="8058015"/>
            <a:ext cx="3387168" cy="667782"/>
            <a:chOff x="0" y="0"/>
            <a:chExt cx="1564581" cy="3084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64581" cy="308458"/>
            </a:xfrm>
            <a:custGeom>
              <a:avLst/>
              <a:gdLst/>
              <a:ahLst/>
              <a:cxnLst/>
              <a:rect r="r" b="b" t="t" l="l"/>
              <a:pathLst>
                <a:path h="308458" w="1564581">
                  <a:moveTo>
                    <a:pt x="1361381" y="0"/>
                  </a:moveTo>
                  <a:cubicBezTo>
                    <a:pt x="1473605" y="0"/>
                    <a:pt x="1564581" y="69051"/>
                    <a:pt x="1564581" y="154229"/>
                  </a:cubicBezTo>
                  <a:cubicBezTo>
                    <a:pt x="1564581" y="239407"/>
                    <a:pt x="1473605" y="308458"/>
                    <a:pt x="1361381" y="308458"/>
                  </a:cubicBezTo>
                  <a:lnTo>
                    <a:pt x="203200" y="308458"/>
                  </a:lnTo>
                  <a:cubicBezTo>
                    <a:pt x="90976" y="308458"/>
                    <a:pt x="0" y="239407"/>
                    <a:pt x="0" y="154229"/>
                  </a:cubicBezTo>
                  <a:cubicBezTo>
                    <a:pt x="0" y="690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64581" cy="35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BRICKS ARE DESTROYED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80137" y="8042203"/>
            <a:ext cx="3739493" cy="683594"/>
            <a:chOff x="0" y="0"/>
            <a:chExt cx="1467042" cy="2681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67042" cy="268181"/>
            </a:xfrm>
            <a:custGeom>
              <a:avLst/>
              <a:gdLst/>
              <a:ahLst/>
              <a:cxnLst/>
              <a:rect r="r" b="b" t="t" l="l"/>
              <a:pathLst>
                <a:path h="268181" w="1467042">
                  <a:moveTo>
                    <a:pt x="1263842" y="0"/>
                  </a:moveTo>
                  <a:cubicBezTo>
                    <a:pt x="1376066" y="0"/>
                    <a:pt x="1467042" y="60034"/>
                    <a:pt x="1467042" y="134091"/>
                  </a:cubicBezTo>
                  <a:cubicBezTo>
                    <a:pt x="1467042" y="208147"/>
                    <a:pt x="1376066" y="268181"/>
                    <a:pt x="1263842" y="268181"/>
                  </a:cubicBezTo>
                  <a:lnTo>
                    <a:pt x="203200" y="268181"/>
                  </a:lnTo>
                  <a:cubicBezTo>
                    <a:pt x="90976" y="268181"/>
                    <a:pt x="0" y="208147"/>
                    <a:pt x="0" y="134091"/>
                  </a:cubicBezTo>
                  <a:cubicBezTo>
                    <a:pt x="0" y="600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467042" cy="31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BRICKS ARE BREAKING BY BALL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388661" y="8061797"/>
            <a:ext cx="2479245" cy="683594"/>
            <a:chOff x="0" y="0"/>
            <a:chExt cx="972634" cy="2681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2634" cy="268181"/>
            </a:xfrm>
            <a:custGeom>
              <a:avLst/>
              <a:gdLst/>
              <a:ahLst/>
              <a:cxnLst/>
              <a:rect r="r" b="b" t="t" l="l"/>
              <a:pathLst>
                <a:path h="268181" w="972634">
                  <a:moveTo>
                    <a:pt x="769434" y="0"/>
                  </a:moveTo>
                  <a:cubicBezTo>
                    <a:pt x="881658" y="0"/>
                    <a:pt x="972634" y="60034"/>
                    <a:pt x="972634" y="134091"/>
                  </a:cubicBezTo>
                  <a:cubicBezTo>
                    <a:pt x="972634" y="208147"/>
                    <a:pt x="881658" y="268181"/>
                    <a:pt x="769434" y="268181"/>
                  </a:cubicBezTo>
                  <a:lnTo>
                    <a:pt x="203200" y="268181"/>
                  </a:lnTo>
                  <a:cubicBezTo>
                    <a:pt x="90976" y="268181"/>
                    <a:pt x="0" y="208147"/>
                    <a:pt x="0" y="134091"/>
                  </a:cubicBezTo>
                  <a:cubicBezTo>
                    <a:pt x="0" y="6003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972634" cy="31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STARTING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6833" y="138549"/>
            <a:ext cx="5503704" cy="3452323"/>
          </a:xfrm>
          <a:custGeom>
            <a:avLst/>
            <a:gdLst/>
            <a:ahLst/>
            <a:cxnLst/>
            <a:rect r="r" b="b" t="t" l="l"/>
            <a:pathLst>
              <a:path h="3452323" w="5503704">
                <a:moveTo>
                  <a:pt x="0" y="0"/>
                </a:moveTo>
                <a:lnTo>
                  <a:pt x="5503704" y="0"/>
                </a:lnTo>
                <a:lnTo>
                  <a:pt x="5503704" y="3452323"/>
                </a:lnTo>
                <a:lnTo>
                  <a:pt x="0" y="345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12498" y="138549"/>
            <a:ext cx="6863005" cy="934668"/>
            <a:chOff x="0" y="0"/>
            <a:chExt cx="298408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4082" cy="406400"/>
            </a:xfrm>
            <a:custGeom>
              <a:avLst/>
              <a:gdLst/>
              <a:ahLst/>
              <a:cxnLst/>
              <a:rect r="r" b="b" t="t" l="l"/>
              <a:pathLst>
                <a:path h="406400" w="2984082">
                  <a:moveTo>
                    <a:pt x="2780882" y="0"/>
                  </a:moveTo>
                  <a:cubicBezTo>
                    <a:pt x="2893107" y="0"/>
                    <a:pt x="2984082" y="90976"/>
                    <a:pt x="2984082" y="203200"/>
                  </a:cubicBezTo>
                  <a:cubicBezTo>
                    <a:pt x="2984082" y="315424"/>
                    <a:pt x="2893107" y="406400"/>
                    <a:pt x="278088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8408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SCRATCH PROGRAMMING CONCEPTS USED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66206" y="7428405"/>
            <a:ext cx="3942727" cy="4114800"/>
          </a:xfrm>
          <a:custGeom>
            <a:avLst/>
            <a:gdLst/>
            <a:ahLst/>
            <a:cxnLst/>
            <a:rect r="r" b="b" t="t" l="l"/>
            <a:pathLst>
              <a:path h="4114800" w="3942727">
                <a:moveTo>
                  <a:pt x="0" y="0"/>
                </a:moveTo>
                <a:lnTo>
                  <a:pt x="3942726" y="0"/>
                </a:lnTo>
                <a:lnTo>
                  <a:pt x="3942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7480" y="5980970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7504">
            <a:off x="7089433" y="2119066"/>
            <a:ext cx="2869115" cy="1174544"/>
          </a:xfrm>
          <a:custGeom>
            <a:avLst/>
            <a:gdLst/>
            <a:ahLst/>
            <a:cxnLst/>
            <a:rect r="r" b="b" t="t" l="l"/>
            <a:pathLst>
              <a:path h="1174544" w="2869115">
                <a:moveTo>
                  <a:pt x="0" y="0"/>
                </a:moveTo>
                <a:lnTo>
                  <a:pt x="2869115" y="0"/>
                </a:lnTo>
                <a:lnTo>
                  <a:pt x="2869115" y="1174544"/>
                </a:lnTo>
                <a:lnTo>
                  <a:pt x="0" y="117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83453">
            <a:off x="200094" y="620552"/>
            <a:ext cx="3328317" cy="1362530"/>
          </a:xfrm>
          <a:custGeom>
            <a:avLst/>
            <a:gdLst/>
            <a:ahLst/>
            <a:cxnLst/>
            <a:rect r="r" b="b" t="t" l="l"/>
            <a:pathLst>
              <a:path h="1362530" w="3328317">
                <a:moveTo>
                  <a:pt x="0" y="0"/>
                </a:moveTo>
                <a:lnTo>
                  <a:pt x="3328316" y="0"/>
                </a:lnTo>
                <a:lnTo>
                  <a:pt x="3328316" y="1362530"/>
                </a:lnTo>
                <a:lnTo>
                  <a:pt x="0" y="136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7377" y="835720"/>
            <a:ext cx="9373791" cy="340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5"/>
              </a:lnSpc>
            </a:pPr>
            <a:r>
              <a:rPr lang="en-US" sz="2961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CONTENT:</a:t>
            </a:r>
          </a:p>
          <a:p>
            <a:pPr algn="just" marL="515477" indent="-257738" lvl="1">
              <a:lnSpc>
                <a:spcPts val="3342"/>
              </a:lnSpc>
              <a:spcBef>
                <a:spcPct val="0"/>
              </a:spcBef>
              <a:buFont typeface="Arial"/>
              <a:buChar char="•"/>
            </a:pPr>
            <a:r>
              <a:rPr lang="en-US" sz="238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Key Bl</a:t>
            </a:r>
            <a:r>
              <a:rPr lang="en-US" sz="238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OCKS IN SCRATCH:</a:t>
            </a:r>
          </a:p>
          <a:p>
            <a:pPr algn="just" marL="1030954" indent="-343651" lvl="2">
              <a:lnSpc>
                <a:spcPts val="3342"/>
              </a:lnSpc>
              <a:buFont typeface="Arial"/>
              <a:buChar char="⚬"/>
            </a:pPr>
            <a:r>
              <a:rPr lang="en-US" sz="2387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MOTION BLOCKS</a:t>
            </a:r>
            <a:r>
              <a:rPr lang="en-US" sz="238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: FOR BALL AND PADDLE MOVEMENTS.</a:t>
            </a:r>
          </a:p>
          <a:p>
            <a:pPr algn="just" marL="1030954" indent="-343651" lvl="2">
              <a:lnSpc>
                <a:spcPts val="3342"/>
              </a:lnSpc>
              <a:buFont typeface="Arial"/>
              <a:buChar char="⚬"/>
            </a:pPr>
            <a:r>
              <a:rPr lang="en-US" sz="2387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CONTROL BLOCKS:</a:t>
            </a:r>
            <a:r>
              <a:rPr lang="en-US" sz="238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 FOR LOOPS, IF-ELSE CONDITIONS, AND END-GAME LOGIC.</a:t>
            </a:r>
          </a:p>
          <a:p>
            <a:pPr algn="just" marL="1030954" indent="-343651" lvl="2">
              <a:lnSpc>
                <a:spcPts val="3342"/>
              </a:lnSpc>
              <a:buFont typeface="Arial"/>
              <a:buChar char="⚬"/>
            </a:pPr>
            <a:r>
              <a:rPr lang="en-US" sz="2387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EVENT BLOCKS</a:t>
            </a:r>
            <a:r>
              <a:rPr lang="en-US" sz="238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: TO DETECT WHEN THE BALL TOUCHES THE PADDLE OR BRICKS.</a:t>
            </a:r>
          </a:p>
          <a:p>
            <a:pPr algn="just" marL="1030954" indent="-343651" lvl="2">
              <a:lnSpc>
                <a:spcPts val="3342"/>
              </a:lnSpc>
              <a:buFont typeface="Arial"/>
              <a:buChar char="⚬"/>
            </a:pPr>
            <a:r>
              <a:rPr lang="en-US" sz="2387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LOOKS AND SOUNDS BLOCKS:</a:t>
            </a:r>
            <a:r>
              <a:rPr lang="en-US" sz="238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 TO CREATE ANIMATIONS AND SOUND EFFECTS.</a:t>
            </a:r>
          </a:p>
          <a:p>
            <a:pPr algn="just" marL="515477" indent="-257738" lvl="1">
              <a:lnSpc>
                <a:spcPts val="3342"/>
              </a:lnSpc>
              <a:spcBef>
                <a:spcPct val="0"/>
              </a:spcBef>
              <a:buFont typeface="Arial"/>
              <a:buChar char="•"/>
            </a:pPr>
            <a:r>
              <a:rPr lang="en-US" sz="2387">
                <a:solidFill>
                  <a:srgbClr val="AAD1FA"/>
                </a:solidFill>
                <a:latin typeface="Contrail One"/>
                <a:ea typeface="Contrail One"/>
                <a:cs typeface="Contrail One"/>
                <a:sym typeface="Contrail One"/>
              </a:rPr>
              <a:t>VARIABLES</a:t>
            </a:r>
            <a:r>
              <a:rPr lang="en-US" sz="2387">
                <a:solidFill>
                  <a:srgbClr val="FAFFFB"/>
                </a:solidFill>
                <a:latin typeface="Contrail One"/>
                <a:ea typeface="Contrail One"/>
                <a:cs typeface="Contrail One"/>
                <a:sym typeface="Contrail One"/>
              </a:rPr>
              <a:t>: </a:t>
            </a:r>
            <a:r>
              <a:rPr lang="en-US" sz="238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USED FOR SCOREKEEPING.</a:t>
            </a:r>
          </a:p>
          <a:p>
            <a:pPr algn="just">
              <a:lnSpc>
                <a:spcPts val="3072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791808" y="6989005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7377" y="6355526"/>
            <a:ext cx="3942727" cy="4114800"/>
          </a:xfrm>
          <a:custGeom>
            <a:avLst/>
            <a:gdLst/>
            <a:ahLst/>
            <a:cxnLst/>
            <a:rect r="r" b="b" t="t" l="l"/>
            <a:pathLst>
              <a:path h="4114800" w="3942727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383" y="4654230"/>
            <a:ext cx="8796450" cy="4391738"/>
          </a:xfrm>
          <a:custGeom>
            <a:avLst/>
            <a:gdLst/>
            <a:ahLst/>
            <a:cxnLst/>
            <a:rect r="r" b="b" t="t" l="l"/>
            <a:pathLst>
              <a:path h="4391738" w="8796450">
                <a:moveTo>
                  <a:pt x="0" y="0"/>
                </a:moveTo>
                <a:lnTo>
                  <a:pt x="8796450" y="0"/>
                </a:lnTo>
                <a:lnTo>
                  <a:pt x="8796450" y="4391738"/>
                </a:lnTo>
                <a:lnTo>
                  <a:pt x="0" y="4391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70149" y="4654230"/>
            <a:ext cx="8803784" cy="4392175"/>
          </a:xfrm>
          <a:custGeom>
            <a:avLst/>
            <a:gdLst/>
            <a:ahLst/>
            <a:cxnLst/>
            <a:rect r="r" b="b" t="t" l="l"/>
            <a:pathLst>
              <a:path h="4392175" w="8803784">
                <a:moveTo>
                  <a:pt x="0" y="0"/>
                </a:moveTo>
                <a:lnTo>
                  <a:pt x="8803784" y="0"/>
                </a:lnTo>
                <a:lnTo>
                  <a:pt x="8803784" y="4392175"/>
                </a:lnTo>
                <a:lnTo>
                  <a:pt x="0" y="43921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483453">
            <a:off x="14425716" y="2025073"/>
            <a:ext cx="3328317" cy="1362530"/>
          </a:xfrm>
          <a:custGeom>
            <a:avLst/>
            <a:gdLst/>
            <a:ahLst/>
            <a:cxnLst/>
            <a:rect r="r" b="b" t="t" l="l"/>
            <a:pathLst>
              <a:path h="1362530" w="3328317">
                <a:moveTo>
                  <a:pt x="0" y="0"/>
                </a:moveTo>
                <a:lnTo>
                  <a:pt x="3328317" y="0"/>
                </a:lnTo>
                <a:lnTo>
                  <a:pt x="3328317" y="1362530"/>
                </a:lnTo>
                <a:lnTo>
                  <a:pt x="0" y="136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52434" y="9258300"/>
            <a:ext cx="3952349" cy="753879"/>
            <a:chOff x="0" y="0"/>
            <a:chExt cx="1776107" cy="338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76107" cy="338778"/>
            </a:xfrm>
            <a:custGeom>
              <a:avLst/>
              <a:gdLst/>
              <a:ahLst/>
              <a:cxnLst/>
              <a:rect r="r" b="b" t="t" l="l"/>
              <a:pathLst>
                <a:path h="338778" w="1776107">
                  <a:moveTo>
                    <a:pt x="1572907" y="0"/>
                  </a:moveTo>
                  <a:cubicBezTo>
                    <a:pt x="1685131" y="0"/>
                    <a:pt x="1776107" y="75838"/>
                    <a:pt x="1776107" y="169389"/>
                  </a:cubicBezTo>
                  <a:cubicBezTo>
                    <a:pt x="1776107" y="262940"/>
                    <a:pt x="1685131" y="338778"/>
                    <a:pt x="1572907" y="338778"/>
                  </a:cubicBezTo>
                  <a:lnTo>
                    <a:pt x="203200" y="338778"/>
                  </a:lnTo>
                  <a:cubicBezTo>
                    <a:pt x="90976" y="338778"/>
                    <a:pt x="0" y="262940"/>
                    <a:pt x="0" y="169389"/>
                  </a:cubicBezTo>
                  <a:cubicBezTo>
                    <a:pt x="0" y="758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776107" cy="39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PADDLE CONCEPT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15566" y="9258300"/>
            <a:ext cx="3512949" cy="753879"/>
            <a:chOff x="0" y="0"/>
            <a:chExt cx="1578649" cy="338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78649" cy="338778"/>
            </a:xfrm>
            <a:custGeom>
              <a:avLst/>
              <a:gdLst/>
              <a:ahLst/>
              <a:cxnLst/>
              <a:rect r="r" b="b" t="t" l="l"/>
              <a:pathLst>
                <a:path h="338778" w="1578649">
                  <a:moveTo>
                    <a:pt x="1375449" y="0"/>
                  </a:moveTo>
                  <a:cubicBezTo>
                    <a:pt x="1487674" y="0"/>
                    <a:pt x="1578649" y="75838"/>
                    <a:pt x="1578649" y="169389"/>
                  </a:cubicBezTo>
                  <a:cubicBezTo>
                    <a:pt x="1578649" y="262940"/>
                    <a:pt x="1487674" y="338778"/>
                    <a:pt x="1375449" y="338778"/>
                  </a:cubicBezTo>
                  <a:lnTo>
                    <a:pt x="203200" y="338778"/>
                  </a:lnTo>
                  <a:cubicBezTo>
                    <a:pt x="90976" y="338778"/>
                    <a:pt x="0" y="262940"/>
                    <a:pt x="0" y="169389"/>
                  </a:cubicBezTo>
                  <a:cubicBezTo>
                    <a:pt x="0" y="758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578649" cy="39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BALL CONCEPT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3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6833" y="138549"/>
            <a:ext cx="5503704" cy="3452323"/>
          </a:xfrm>
          <a:custGeom>
            <a:avLst/>
            <a:gdLst/>
            <a:ahLst/>
            <a:cxnLst/>
            <a:rect r="r" b="b" t="t" l="l"/>
            <a:pathLst>
              <a:path h="3452323" w="5503704">
                <a:moveTo>
                  <a:pt x="0" y="0"/>
                </a:moveTo>
                <a:lnTo>
                  <a:pt x="5503704" y="0"/>
                </a:lnTo>
                <a:lnTo>
                  <a:pt x="5503704" y="3452323"/>
                </a:lnTo>
                <a:lnTo>
                  <a:pt x="0" y="345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206" y="7428405"/>
            <a:ext cx="3942727" cy="4114800"/>
          </a:xfrm>
          <a:custGeom>
            <a:avLst/>
            <a:gdLst/>
            <a:ahLst/>
            <a:cxnLst/>
            <a:rect r="r" b="b" t="t" l="l"/>
            <a:pathLst>
              <a:path h="4114800" w="3942727">
                <a:moveTo>
                  <a:pt x="0" y="0"/>
                </a:moveTo>
                <a:lnTo>
                  <a:pt x="3942726" y="0"/>
                </a:lnTo>
                <a:lnTo>
                  <a:pt x="3942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7480" y="5980970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7504">
            <a:off x="7089433" y="2119066"/>
            <a:ext cx="2869115" cy="1174544"/>
          </a:xfrm>
          <a:custGeom>
            <a:avLst/>
            <a:gdLst/>
            <a:ahLst/>
            <a:cxnLst/>
            <a:rect r="r" b="b" t="t" l="l"/>
            <a:pathLst>
              <a:path h="1174544" w="2869115">
                <a:moveTo>
                  <a:pt x="0" y="0"/>
                </a:moveTo>
                <a:lnTo>
                  <a:pt x="2869115" y="0"/>
                </a:lnTo>
                <a:lnTo>
                  <a:pt x="2869115" y="1174544"/>
                </a:lnTo>
                <a:lnTo>
                  <a:pt x="0" y="1174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83453">
            <a:off x="200094" y="620552"/>
            <a:ext cx="3328317" cy="1362530"/>
          </a:xfrm>
          <a:custGeom>
            <a:avLst/>
            <a:gdLst/>
            <a:ahLst/>
            <a:cxnLst/>
            <a:rect r="r" b="b" t="t" l="l"/>
            <a:pathLst>
              <a:path h="1362530" w="3328317">
                <a:moveTo>
                  <a:pt x="0" y="0"/>
                </a:moveTo>
                <a:lnTo>
                  <a:pt x="3328316" y="0"/>
                </a:lnTo>
                <a:lnTo>
                  <a:pt x="3328316" y="1362530"/>
                </a:lnTo>
                <a:lnTo>
                  <a:pt x="0" y="136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1808" y="6989005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377" y="6355526"/>
            <a:ext cx="3942727" cy="4114800"/>
          </a:xfrm>
          <a:custGeom>
            <a:avLst/>
            <a:gdLst/>
            <a:ahLst/>
            <a:cxnLst/>
            <a:rect r="r" b="b" t="t" l="l"/>
            <a:pathLst>
              <a:path h="4114800" w="3942727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83453">
            <a:off x="14425716" y="2025073"/>
            <a:ext cx="3328317" cy="1362530"/>
          </a:xfrm>
          <a:custGeom>
            <a:avLst/>
            <a:gdLst/>
            <a:ahLst/>
            <a:cxnLst/>
            <a:rect r="r" b="b" t="t" l="l"/>
            <a:pathLst>
              <a:path h="1362530" w="3328317">
                <a:moveTo>
                  <a:pt x="0" y="0"/>
                </a:moveTo>
                <a:lnTo>
                  <a:pt x="3328317" y="0"/>
                </a:lnTo>
                <a:lnTo>
                  <a:pt x="3328317" y="1362530"/>
                </a:lnTo>
                <a:lnTo>
                  <a:pt x="0" y="136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78107" y="4530724"/>
            <a:ext cx="3543994" cy="645145"/>
            <a:chOff x="0" y="0"/>
            <a:chExt cx="1592600" cy="2899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2600" cy="289915"/>
            </a:xfrm>
            <a:custGeom>
              <a:avLst/>
              <a:gdLst/>
              <a:ahLst/>
              <a:cxnLst/>
              <a:rect r="r" b="b" t="t" l="l"/>
              <a:pathLst>
                <a:path h="289915" w="1592600">
                  <a:moveTo>
                    <a:pt x="1389400" y="0"/>
                  </a:moveTo>
                  <a:cubicBezTo>
                    <a:pt x="1501624" y="0"/>
                    <a:pt x="1592600" y="64900"/>
                    <a:pt x="1592600" y="144958"/>
                  </a:cubicBezTo>
                  <a:cubicBezTo>
                    <a:pt x="1592600" y="225016"/>
                    <a:pt x="1501624" y="289915"/>
                    <a:pt x="1389400" y="289915"/>
                  </a:cubicBezTo>
                  <a:lnTo>
                    <a:pt x="203200" y="289915"/>
                  </a:lnTo>
                  <a:cubicBezTo>
                    <a:pt x="90976" y="289915"/>
                    <a:pt x="0" y="225016"/>
                    <a:pt x="0" y="144958"/>
                  </a:cubicBezTo>
                  <a:cubicBezTo>
                    <a:pt x="0" y="649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92600" cy="337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BRICKS CONCEPT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40137" y="4530724"/>
            <a:ext cx="8636699" cy="645145"/>
            <a:chOff x="0" y="0"/>
            <a:chExt cx="3881160" cy="2899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81160" cy="289915"/>
            </a:xfrm>
            <a:custGeom>
              <a:avLst/>
              <a:gdLst/>
              <a:ahLst/>
              <a:cxnLst/>
              <a:rect r="r" b="b" t="t" l="l"/>
              <a:pathLst>
                <a:path h="289915" w="3881160">
                  <a:moveTo>
                    <a:pt x="3677960" y="0"/>
                  </a:moveTo>
                  <a:cubicBezTo>
                    <a:pt x="3790185" y="0"/>
                    <a:pt x="3881160" y="64900"/>
                    <a:pt x="3881160" y="144958"/>
                  </a:cubicBezTo>
                  <a:cubicBezTo>
                    <a:pt x="3881160" y="225016"/>
                    <a:pt x="3790185" y="289915"/>
                    <a:pt x="3677960" y="289915"/>
                  </a:cubicBezTo>
                  <a:lnTo>
                    <a:pt x="203200" y="289915"/>
                  </a:lnTo>
                  <a:cubicBezTo>
                    <a:pt x="90976" y="289915"/>
                    <a:pt x="0" y="225016"/>
                    <a:pt x="0" y="144958"/>
                  </a:cubicBezTo>
                  <a:cubicBezTo>
                    <a:pt x="0" y="649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881160" cy="337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GAME OVER CONCEPT IF BALL FALLS BELOW THE PADDLE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8555" y="186196"/>
            <a:ext cx="8708278" cy="4344527"/>
          </a:xfrm>
          <a:custGeom>
            <a:avLst/>
            <a:gdLst/>
            <a:ahLst/>
            <a:cxnLst/>
            <a:rect r="r" b="b" t="t" l="l"/>
            <a:pathLst>
              <a:path h="4344527" w="8708278">
                <a:moveTo>
                  <a:pt x="0" y="0"/>
                </a:moveTo>
                <a:lnTo>
                  <a:pt x="8708278" y="0"/>
                </a:lnTo>
                <a:lnTo>
                  <a:pt x="8708278" y="4344528"/>
                </a:lnTo>
                <a:lnTo>
                  <a:pt x="0" y="4344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40137" y="186196"/>
            <a:ext cx="8734043" cy="4344527"/>
          </a:xfrm>
          <a:custGeom>
            <a:avLst/>
            <a:gdLst/>
            <a:ahLst/>
            <a:cxnLst/>
            <a:rect r="r" b="b" t="t" l="l"/>
            <a:pathLst>
              <a:path h="4344527" w="8734043">
                <a:moveTo>
                  <a:pt x="0" y="0"/>
                </a:moveTo>
                <a:lnTo>
                  <a:pt x="8734042" y="0"/>
                </a:lnTo>
                <a:lnTo>
                  <a:pt x="8734042" y="4344528"/>
                </a:lnTo>
                <a:lnTo>
                  <a:pt x="0" y="4344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50104" y="5175869"/>
            <a:ext cx="8708278" cy="4344527"/>
          </a:xfrm>
          <a:custGeom>
            <a:avLst/>
            <a:gdLst/>
            <a:ahLst/>
            <a:cxnLst/>
            <a:rect r="r" b="b" t="t" l="l"/>
            <a:pathLst>
              <a:path h="4344527" w="8708278">
                <a:moveTo>
                  <a:pt x="0" y="0"/>
                </a:moveTo>
                <a:lnTo>
                  <a:pt x="8708278" y="0"/>
                </a:lnTo>
                <a:lnTo>
                  <a:pt x="8708278" y="4344527"/>
                </a:lnTo>
                <a:lnTo>
                  <a:pt x="0" y="43445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321684" y="9520396"/>
            <a:ext cx="8636699" cy="684565"/>
            <a:chOff x="0" y="0"/>
            <a:chExt cx="3881160" cy="307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81160" cy="307630"/>
            </a:xfrm>
            <a:custGeom>
              <a:avLst/>
              <a:gdLst/>
              <a:ahLst/>
              <a:cxnLst/>
              <a:rect r="r" b="b" t="t" l="l"/>
              <a:pathLst>
                <a:path h="307630" w="3881160">
                  <a:moveTo>
                    <a:pt x="3677960" y="0"/>
                  </a:moveTo>
                  <a:cubicBezTo>
                    <a:pt x="3790185" y="0"/>
                    <a:pt x="3881160" y="68865"/>
                    <a:pt x="3881160" y="153815"/>
                  </a:cubicBezTo>
                  <a:cubicBezTo>
                    <a:pt x="3881160" y="238764"/>
                    <a:pt x="3790185" y="307630"/>
                    <a:pt x="3677960" y="307630"/>
                  </a:cubicBezTo>
                  <a:lnTo>
                    <a:pt x="203200" y="307630"/>
                  </a:lnTo>
                  <a:cubicBezTo>
                    <a:pt x="90976" y="307630"/>
                    <a:pt x="0" y="238764"/>
                    <a:pt x="0" y="153815"/>
                  </a:cubicBezTo>
                  <a:cubicBezTo>
                    <a:pt x="0" y="688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3881160" cy="355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GAME OVER CONCEPT IF ALL BRICKS ARE DESTROYED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376" y="420024"/>
            <a:ext cx="15505247" cy="9866976"/>
          </a:xfrm>
          <a:custGeom>
            <a:avLst/>
            <a:gdLst/>
            <a:ahLst/>
            <a:cxnLst/>
            <a:rect r="r" b="b" t="t" l="l"/>
            <a:pathLst>
              <a:path h="9866976" w="15505247">
                <a:moveTo>
                  <a:pt x="0" y="0"/>
                </a:moveTo>
                <a:lnTo>
                  <a:pt x="15505248" y="0"/>
                </a:lnTo>
                <a:lnTo>
                  <a:pt x="15505248" y="9866976"/>
                </a:lnTo>
                <a:lnTo>
                  <a:pt x="0" y="9866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33068" y="770229"/>
            <a:ext cx="6264369" cy="973875"/>
            <a:chOff x="0" y="0"/>
            <a:chExt cx="261413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4135" cy="406400"/>
            </a:xfrm>
            <a:custGeom>
              <a:avLst/>
              <a:gdLst/>
              <a:ahLst/>
              <a:cxnLst/>
              <a:rect r="r" b="b" t="t" l="l"/>
              <a:pathLst>
                <a:path h="406400" w="2614135">
                  <a:moveTo>
                    <a:pt x="2410935" y="0"/>
                  </a:moveTo>
                  <a:cubicBezTo>
                    <a:pt x="2523159" y="0"/>
                    <a:pt x="2614135" y="90976"/>
                    <a:pt x="2614135" y="203200"/>
                  </a:cubicBezTo>
                  <a:cubicBezTo>
                    <a:pt x="2614135" y="315424"/>
                    <a:pt x="2523159" y="406400"/>
                    <a:pt x="24109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1413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GAMEPLAY DEMONSTRATION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93511" y="5051779"/>
            <a:ext cx="4500978" cy="2864259"/>
          </a:xfrm>
          <a:custGeom>
            <a:avLst/>
            <a:gdLst/>
            <a:ahLst/>
            <a:cxnLst/>
            <a:rect r="r" b="b" t="t" l="l"/>
            <a:pathLst>
              <a:path h="2864259" w="4500978">
                <a:moveTo>
                  <a:pt x="0" y="0"/>
                </a:moveTo>
                <a:lnTo>
                  <a:pt x="4500978" y="0"/>
                </a:lnTo>
                <a:lnTo>
                  <a:pt x="4500978" y="2864258"/>
                </a:lnTo>
                <a:lnTo>
                  <a:pt x="0" y="2864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79708" y="5143500"/>
            <a:ext cx="3328584" cy="2416384"/>
          </a:xfrm>
          <a:custGeom>
            <a:avLst/>
            <a:gdLst/>
            <a:ahLst/>
            <a:cxnLst/>
            <a:rect r="r" b="b" t="t" l="l"/>
            <a:pathLst>
              <a:path h="2416384" w="3328584">
                <a:moveTo>
                  <a:pt x="0" y="0"/>
                </a:moveTo>
                <a:lnTo>
                  <a:pt x="3328584" y="0"/>
                </a:lnTo>
                <a:lnTo>
                  <a:pt x="3328584" y="2416384"/>
                </a:lnTo>
                <a:lnTo>
                  <a:pt x="0" y="2416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2" t="-4916" r="-100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36091" y="8568819"/>
            <a:ext cx="3615818" cy="690292"/>
          </a:xfrm>
          <a:custGeom>
            <a:avLst/>
            <a:gdLst/>
            <a:ahLst/>
            <a:cxnLst/>
            <a:rect r="r" b="b" t="t" l="l"/>
            <a:pathLst>
              <a:path h="690292" w="3615818">
                <a:moveTo>
                  <a:pt x="0" y="0"/>
                </a:moveTo>
                <a:lnTo>
                  <a:pt x="3615818" y="0"/>
                </a:lnTo>
                <a:lnTo>
                  <a:pt x="3615818" y="690293"/>
                </a:lnTo>
                <a:lnTo>
                  <a:pt x="0" y="6902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00672" y="6527404"/>
            <a:ext cx="1645162" cy="620195"/>
            <a:chOff x="0" y="0"/>
            <a:chExt cx="107803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8038" cy="406400"/>
            </a:xfrm>
            <a:custGeom>
              <a:avLst/>
              <a:gdLst/>
              <a:ahLst/>
              <a:cxnLst/>
              <a:rect r="r" b="b" t="t" l="l"/>
              <a:pathLst>
                <a:path h="406400" w="1078038">
                  <a:moveTo>
                    <a:pt x="874838" y="0"/>
                  </a:moveTo>
                  <a:cubicBezTo>
                    <a:pt x="987062" y="0"/>
                    <a:pt x="1078038" y="90976"/>
                    <a:pt x="1078038" y="203200"/>
                  </a:cubicBezTo>
                  <a:cubicBezTo>
                    <a:pt x="1078038" y="315424"/>
                    <a:pt x="987062" y="406400"/>
                    <a:pt x="8748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1FF72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0780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51909" y="8686738"/>
            <a:ext cx="819507" cy="454454"/>
          </a:xfrm>
          <a:custGeom>
            <a:avLst/>
            <a:gdLst/>
            <a:ahLst/>
            <a:cxnLst/>
            <a:rect r="r" b="b" t="t" l="l"/>
            <a:pathLst>
              <a:path h="454454" w="819507">
                <a:moveTo>
                  <a:pt x="0" y="0"/>
                </a:moveTo>
                <a:lnTo>
                  <a:pt x="819507" y="0"/>
                </a:lnTo>
                <a:lnTo>
                  <a:pt x="819507" y="454454"/>
                </a:lnTo>
                <a:lnTo>
                  <a:pt x="0" y="454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9350" y="1686954"/>
            <a:ext cx="9163353" cy="287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CONTENT: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explain how the game works step-by-step: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Move the paddle to bounce the ball.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Break the bricks to score points.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Avoid letting the ball fall below the paddle.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9350" y="4660584"/>
            <a:ext cx="2888605" cy="173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VIS</a:t>
            </a:r>
            <a:r>
              <a:rPr lang="en-US" sz="3699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UALS:</a:t>
            </a:r>
          </a:p>
          <a:p>
            <a:pPr algn="just" marL="640169" indent="-320084" lvl="1">
              <a:lnSpc>
                <a:spcPts val="4151"/>
              </a:lnSpc>
              <a:spcBef>
                <a:spcPct val="0"/>
              </a:spcBef>
              <a:buFont typeface="Arial"/>
              <a:buChar char="•"/>
            </a:pPr>
            <a:r>
              <a:rPr lang="en-US" sz="2965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LIVE GAMEPLAY:</a:t>
            </a:r>
          </a:p>
          <a:p>
            <a:pPr algn="just">
              <a:lnSpc>
                <a:spcPts val="471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129157" y="7829501"/>
            <a:ext cx="8029685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u="sng">
                <a:solidFill>
                  <a:srgbClr val="C1FF72"/>
                </a:solidFill>
                <a:latin typeface="Contrail One"/>
                <a:ea typeface="Contrail One"/>
                <a:cs typeface="Contrail One"/>
                <a:sym typeface="Contrail One"/>
                <a:hlinkClick r:id="rId13" tooltip="https://scratch.mit.edu/projects/1108653845"/>
              </a:rPr>
              <a:t>BRICKS 'N' BALL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00672" y="6582096"/>
            <a:ext cx="1686656" cy="46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 u="sng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  <a:hlinkClick r:id="rId14" tooltip="https://scratch.mit.edu/projects/1108653845"/>
              </a:rPr>
              <a:t>PLAY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555410" y="6837502"/>
            <a:ext cx="431917" cy="559116"/>
          </a:xfrm>
          <a:custGeom>
            <a:avLst/>
            <a:gdLst/>
            <a:ahLst/>
            <a:cxnLst/>
            <a:rect r="r" b="b" t="t" l="l"/>
            <a:pathLst>
              <a:path h="559116" w="431917">
                <a:moveTo>
                  <a:pt x="0" y="0"/>
                </a:moveTo>
                <a:lnTo>
                  <a:pt x="431918" y="0"/>
                </a:lnTo>
                <a:lnTo>
                  <a:pt x="431918" y="559116"/>
                </a:lnTo>
                <a:lnTo>
                  <a:pt x="0" y="5591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5247" y="439400"/>
            <a:ext cx="17409200" cy="9449358"/>
            <a:chOff x="0" y="0"/>
            <a:chExt cx="2921221" cy="1585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1221" cy="1585579"/>
            </a:xfrm>
            <a:custGeom>
              <a:avLst/>
              <a:gdLst/>
              <a:ahLst/>
              <a:cxnLst/>
              <a:rect r="r" b="b" t="t" l="l"/>
              <a:pathLst>
                <a:path h="1585579" w="2921221">
                  <a:moveTo>
                    <a:pt x="35336" y="0"/>
                  </a:moveTo>
                  <a:lnTo>
                    <a:pt x="2885884" y="0"/>
                  </a:lnTo>
                  <a:cubicBezTo>
                    <a:pt x="2905400" y="0"/>
                    <a:pt x="2921221" y="15821"/>
                    <a:pt x="2921221" y="35336"/>
                  </a:cubicBezTo>
                  <a:lnTo>
                    <a:pt x="2921221" y="1550242"/>
                  </a:lnTo>
                  <a:cubicBezTo>
                    <a:pt x="2921221" y="1559614"/>
                    <a:pt x="2917498" y="1568602"/>
                    <a:pt x="2910871" y="1575229"/>
                  </a:cubicBezTo>
                  <a:cubicBezTo>
                    <a:pt x="2904244" y="1581856"/>
                    <a:pt x="2895256" y="1585579"/>
                    <a:pt x="2885884" y="1585579"/>
                  </a:cubicBezTo>
                  <a:lnTo>
                    <a:pt x="35336" y="1585579"/>
                  </a:lnTo>
                  <a:cubicBezTo>
                    <a:pt x="15821" y="1585579"/>
                    <a:pt x="0" y="1569758"/>
                    <a:pt x="0" y="1550242"/>
                  </a:cubicBezTo>
                  <a:lnTo>
                    <a:pt x="0" y="35336"/>
                  </a:lnTo>
                  <a:cubicBezTo>
                    <a:pt x="0" y="15821"/>
                    <a:pt x="15821" y="0"/>
                    <a:pt x="35336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21221" cy="1642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88248" y="8556304"/>
            <a:ext cx="4363198" cy="3093904"/>
          </a:xfrm>
          <a:custGeom>
            <a:avLst/>
            <a:gdLst/>
            <a:ahLst/>
            <a:cxnLst/>
            <a:rect r="r" b="b" t="t" l="l"/>
            <a:pathLst>
              <a:path h="3093904" w="4363198">
                <a:moveTo>
                  <a:pt x="0" y="0"/>
                </a:moveTo>
                <a:lnTo>
                  <a:pt x="4363198" y="0"/>
                </a:lnTo>
                <a:lnTo>
                  <a:pt x="4363198" y="3093904"/>
                </a:lnTo>
                <a:lnTo>
                  <a:pt x="0" y="309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530328">
            <a:off x="1696803" y="1817087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51697" y="981075"/>
            <a:ext cx="10798157" cy="487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4"/>
              </a:lnSpc>
            </a:pPr>
          </a:p>
          <a:p>
            <a:pPr algn="just">
              <a:lnSpc>
                <a:spcPts val="4643"/>
              </a:lnSpc>
            </a:pPr>
            <a:r>
              <a:rPr lang="en-US" sz="3316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Challenges: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Making the ball bounce at correct angles.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Ensuring the game is neither too easy nor too difficult.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Debugging issues like the ball getting stuck or paddle not responding.</a:t>
            </a:r>
          </a:p>
          <a:p>
            <a:pPr algn="just">
              <a:lnSpc>
                <a:spcPts val="4643"/>
              </a:lnSpc>
            </a:pPr>
            <a:r>
              <a:rPr lang="en-US" sz="3316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What I Learned: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Logical problem-solving and debugging.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Using Scratch features effectively.</a:t>
            </a:r>
          </a:p>
          <a:p>
            <a:pPr algn="just" marL="1145788" indent="-381929" lvl="2">
              <a:lnSpc>
                <a:spcPts val="3714"/>
              </a:lnSpc>
              <a:buFont typeface="Arial"/>
              <a:buChar char="⚬"/>
            </a:pPr>
            <a:r>
              <a:rPr lang="en-US" sz="2653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The importance of user-friendly game design.</a:t>
            </a:r>
          </a:p>
          <a:p>
            <a:pPr algn="just">
              <a:lnSpc>
                <a:spcPts val="371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5773417" y="548119"/>
            <a:ext cx="6741166" cy="961161"/>
            <a:chOff x="0" y="0"/>
            <a:chExt cx="2239515" cy="3193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9515" cy="319312"/>
            </a:xfrm>
            <a:custGeom>
              <a:avLst/>
              <a:gdLst/>
              <a:ahLst/>
              <a:cxnLst/>
              <a:rect r="r" b="b" t="t" l="l"/>
              <a:pathLst>
                <a:path h="319312" w="2239515">
                  <a:moveTo>
                    <a:pt x="2036315" y="0"/>
                  </a:moveTo>
                  <a:cubicBezTo>
                    <a:pt x="2148539" y="0"/>
                    <a:pt x="2239515" y="71480"/>
                    <a:pt x="2239515" y="159656"/>
                  </a:cubicBezTo>
                  <a:cubicBezTo>
                    <a:pt x="2239515" y="247832"/>
                    <a:pt x="2148539" y="319312"/>
                    <a:pt x="2036315" y="319312"/>
                  </a:cubicBezTo>
                  <a:lnTo>
                    <a:pt x="203200" y="319312"/>
                  </a:lnTo>
                  <a:cubicBezTo>
                    <a:pt x="90976" y="319312"/>
                    <a:pt x="0" y="247832"/>
                    <a:pt x="0" y="159656"/>
                  </a:cubicBezTo>
                  <a:cubicBezTo>
                    <a:pt x="0" y="714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239515" cy="405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CHALLENGES AND LEARNING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149854" y="3344802"/>
            <a:ext cx="3848470" cy="3638554"/>
          </a:xfrm>
          <a:custGeom>
            <a:avLst/>
            <a:gdLst/>
            <a:ahLst/>
            <a:cxnLst/>
            <a:rect r="r" b="b" t="t" l="l"/>
            <a:pathLst>
              <a:path h="3638554" w="3848470">
                <a:moveTo>
                  <a:pt x="0" y="0"/>
                </a:moveTo>
                <a:lnTo>
                  <a:pt x="3848470" y="0"/>
                </a:lnTo>
                <a:lnTo>
                  <a:pt x="3848470" y="3638554"/>
                </a:lnTo>
                <a:lnTo>
                  <a:pt x="0" y="3638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51697" y="5385655"/>
            <a:ext cx="11073679" cy="35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2"/>
              </a:lnSpc>
              <a:spcBef>
                <a:spcPct val="0"/>
              </a:spcBef>
            </a:pPr>
            <a:r>
              <a:rPr lang="en-US" sz="3294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FUTURE IMPR</a:t>
            </a:r>
            <a:r>
              <a:rPr lang="en-US" sz="3294">
                <a:solidFill>
                  <a:srgbClr val="F8DC2D"/>
                </a:solidFill>
                <a:latin typeface="Contrail One"/>
                <a:ea typeface="Contrail One"/>
                <a:cs typeface="Contrail One"/>
                <a:sym typeface="Contrail One"/>
              </a:rPr>
              <a:t>OVEMENTS:</a:t>
            </a:r>
          </a:p>
          <a:p>
            <a:pPr algn="just" marL="645752" indent="-322876" lvl="1">
              <a:lnSpc>
                <a:spcPts val="4187"/>
              </a:lnSpc>
              <a:spcBef>
                <a:spcPct val="0"/>
              </a:spcBef>
              <a:buFont typeface="Arial"/>
              <a:buChar char="•"/>
            </a:pPr>
            <a:r>
              <a:rPr lang="en-US" sz="2990">
                <a:solidFill>
                  <a:srgbClr val="F85D98"/>
                </a:solidFill>
                <a:latin typeface="Contrail One"/>
                <a:ea typeface="Contrail One"/>
                <a:cs typeface="Contrail One"/>
                <a:sym typeface="Contrail One"/>
              </a:rPr>
              <a:t>IDEAS FOR ENHANCEMENTS:</a:t>
            </a:r>
          </a:p>
          <a:p>
            <a:pPr algn="just" marL="1136078" indent="-378693" lvl="2">
              <a:lnSpc>
                <a:spcPts val="3683"/>
              </a:lnSpc>
              <a:buFont typeface="Arial"/>
              <a:buChar char="⚬"/>
            </a:pPr>
            <a:r>
              <a:rPr lang="en-US" sz="263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ADD MORE LEVELS WITH INCREASING DIFFICULTY.</a:t>
            </a:r>
          </a:p>
          <a:p>
            <a:pPr algn="just" marL="1136078" indent="-378693" lvl="2">
              <a:lnSpc>
                <a:spcPts val="3683"/>
              </a:lnSpc>
              <a:buFont typeface="Arial"/>
              <a:buChar char="⚬"/>
            </a:pPr>
            <a:r>
              <a:rPr lang="en-US" sz="263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INTRODUCE SPECIAL POWER-UPS (E.G., MULTI-BALL OR PADDLE SIZE INCREASE).</a:t>
            </a:r>
          </a:p>
          <a:p>
            <a:pPr algn="just" marL="1136078" indent="-378693" lvl="2">
              <a:lnSpc>
                <a:spcPts val="3683"/>
              </a:lnSpc>
              <a:buFont typeface="Arial"/>
              <a:buChar char="⚬"/>
            </a:pPr>
            <a:r>
              <a:rPr lang="en-US" sz="263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CREATE A HIGH-SCORE LEADERBOARD.</a:t>
            </a:r>
          </a:p>
          <a:p>
            <a:pPr algn="just" marL="645752" indent="-322876" lvl="1">
              <a:lnSpc>
                <a:spcPts val="4187"/>
              </a:lnSpc>
              <a:spcBef>
                <a:spcPct val="0"/>
              </a:spcBef>
              <a:buFont typeface="Arial"/>
              <a:buChar char="•"/>
            </a:pPr>
            <a:r>
              <a:rPr lang="en-US" sz="2990">
                <a:solidFill>
                  <a:srgbClr val="F80B0B"/>
                </a:solidFill>
                <a:latin typeface="Contrail One"/>
                <a:ea typeface="Contrail One"/>
                <a:cs typeface="Contrail One"/>
                <a:sym typeface="Contrail One"/>
              </a:rPr>
              <a:t>MENTION THAT THE GAME IS A FOUNDATION FOR MORE ADVANCED PROJECTS.</a:t>
            </a:r>
          </a:p>
          <a:p>
            <a:pPr algn="just">
              <a:lnSpc>
                <a:spcPts val="41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4031" y="429526"/>
            <a:ext cx="11559938" cy="9857474"/>
          </a:xfrm>
          <a:custGeom>
            <a:avLst/>
            <a:gdLst/>
            <a:ahLst/>
            <a:cxnLst/>
            <a:rect r="r" b="b" t="t" l="l"/>
            <a:pathLst>
              <a:path h="9857474" w="11559938">
                <a:moveTo>
                  <a:pt x="0" y="0"/>
                </a:moveTo>
                <a:lnTo>
                  <a:pt x="11559938" y="0"/>
                </a:lnTo>
                <a:lnTo>
                  <a:pt x="11559938" y="9857474"/>
                </a:lnTo>
                <a:lnTo>
                  <a:pt x="0" y="9857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2129" y="4422689"/>
            <a:ext cx="2493798" cy="3330616"/>
          </a:xfrm>
          <a:custGeom>
            <a:avLst/>
            <a:gdLst/>
            <a:ahLst/>
            <a:cxnLst/>
            <a:rect r="r" b="b" t="t" l="l"/>
            <a:pathLst>
              <a:path h="3330616" w="2493798">
                <a:moveTo>
                  <a:pt x="0" y="0"/>
                </a:moveTo>
                <a:lnTo>
                  <a:pt x="2493799" y="0"/>
                </a:lnTo>
                <a:lnTo>
                  <a:pt x="2493799" y="3330616"/>
                </a:lnTo>
                <a:lnTo>
                  <a:pt x="0" y="333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25684" y="1806167"/>
            <a:ext cx="5836631" cy="3130557"/>
          </a:xfrm>
          <a:custGeom>
            <a:avLst/>
            <a:gdLst/>
            <a:ahLst/>
            <a:cxnLst/>
            <a:rect r="r" b="b" t="t" l="l"/>
            <a:pathLst>
              <a:path h="3130557" w="5836631">
                <a:moveTo>
                  <a:pt x="0" y="0"/>
                </a:moveTo>
                <a:lnTo>
                  <a:pt x="5836632" y="0"/>
                </a:lnTo>
                <a:lnTo>
                  <a:pt x="5836632" y="3130557"/>
                </a:lnTo>
                <a:lnTo>
                  <a:pt x="0" y="31305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3548">
            <a:off x="7756616" y="2072945"/>
            <a:ext cx="2523417" cy="2082966"/>
          </a:xfrm>
          <a:custGeom>
            <a:avLst/>
            <a:gdLst/>
            <a:ahLst/>
            <a:cxnLst/>
            <a:rect r="r" b="b" t="t" l="l"/>
            <a:pathLst>
              <a:path h="2082966" w="2523417">
                <a:moveTo>
                  <a:pt x="0" y="0"/>
                </a:moveTo>
                <a:lnTo>
                  <a:pt x="2523417" y="0"/>
                </a:lnTo>
                <a:lnTo>
                  <a:pt x="2523417" y="2082966"/>
                </a:lnTo>
                <a:lnTo>
                  <a:pt x="0" y="208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DAGZYgC4cuE</dc:identifier>
  <dcterms:modified xsi:type="dcterms:W3CDTF">2011-08-01T06:04:30Z</dcterms:modified>
  <cp:revision>1</cp:revision>
  <dc:title>CREATE A GAME IN SCRATCH PROGRAMING</dc:title>
</cp:coreProperties>
</file>